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76" r:id="rId2"/>
    <p:sldMasterId id="2147483900" r:id="rId3"/>
    <p:sldMasterId id="2147483914" r:id="rId4"/>
  </p:sldMasterIdLst>
  <p:notesMasterIdLst>
    <p:notesMasterId r:id="rId15"/>
  </p:notesMasterIdLst>
  <p:sldIdLst>
    <p:sldId id="268" r:id="rId5"/>
    <p:sldId id="257" r:id="rId6"/>
    <p:sldId id="4492" r:id="rId7"/>
    <p:sldId id="296" r:id="rId8"/>
    <p:sldId id="4493" r:id="rId9"/>
    <p:sldId id="4491" r:id="rId10"/>
    <p:sldId id="321" r:id="rId11"/>
    <p:sldId id="4494" r:id="rId12"/>
    <p:sldId id="4495" r:id="rId13"/>
    <p:sldId id="283" r:id="rId14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8" autoAdjust="0"/>
    <p:restoredTop sz="94660"/>
  </p:normalViewPr>
  <p:slideViewPr>
    <p:cSldViewPr snapToGrid="0">
      <p:cViewPr varScale="1">
        <p:scale>
          <a:sx n="91" d="100"/>
          <a:sy n="91" d="100"/>
        </p:scale>
        <p:origin x="824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C69A1-13DA-4EF6-B69F-307D5514AE10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F2517-2AF7-477D-8D5A-3A04F67D15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6195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222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835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3150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4909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254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7525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1213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18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48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989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6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520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67701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1024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006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9806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9243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0666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6360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6054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91684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478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51878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48688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80266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242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7783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79705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398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CECDC57-A88B-4DEB-BD92-FC9D21A4F521}"/>
              </a:ext>
            </a:extLst>
          </p:cNvPr>
          <p:cNvSpPr txBox="1"/>
          <p:nvPr userDrawn="1"/>
        </p:nvSpPr>
        <p:spPr bwMode="black">
          <a:xfrm>
            <a:off x="4396015" y="6641051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74505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6847-2213-4A12-ADCD-88A63EB8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2267-A691-44EE-828C-99CF6D5B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2D40A-8EA0-405F-8020-ABC3B104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19A59-A953-4798-90E1-BCDE6A6D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07FEC-42D8-43F9-BC9D-3F3544B8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8E00-0A03-4B5E-BCE7-673CDE97EF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32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171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3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8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9053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329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5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376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125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CF1E6-A962-4486-B516-40D8D2080BB5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21E7-CBEC-4935-82A1-6F702E7B04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058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"/>
            <a:ext cx="12192000" cy="6543674"/>
          </a:xfrm>
          <a:prstGeom prst="rect">
            <a:avLst/>
          </a:prstGeom>
          <a:solidFill>
            <a:srgbClr val="E4E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k object 17"/>
          <p:cNvSpPr/>
          <p:nvPr userDrawn="1"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  </a:t>
            </a:r>
            <a:r>
              <a:rPr lang="en-US" sz="1100" b="0" i="0" kern="0" spc="-20" baseline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Developer Engagement</a:t>
            </a:r>
          </a:p>
        </p:txBody>
      </p:sp>
    </p:spTree>
    <p:extLst>
      <p:ext uri="{BB962C8B-B14F-4D97-AF65-F5344CB8AC3E}">
        <p14:creationId xmlns:p14="http://schemas.microsoft.com/office/powerpoint/2010/main" val="211036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7" r:id="rId2"/>
    <p:sldLayoutId id="214748391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theurlist.com/azureskaneglobalainigh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AICommunity/GlobalAINight-September-2019" TargetMode="External"/><Relationship Id="rId2" Type="http://schemas.openxmlformats.org/officeDocument/2006/relationships/hyperlink" Target="https://www.microsoftazurepas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D2D2E3-23DC-49D4-AD0F-F3B9ECA76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4" y="30419"/>
            <a:ext cx="11004874" cy="6630071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28BF8830-EF76-47CD-B64A-A1F012C7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030" y="5724890"/>
            <a:ext cx="2192436" cy="935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FE6EEA-ADF2-43DE-B7ED-7A174B407922}"/>
              </a:ext>
            </a:extLst>
          </p:cNvPr>
          <p:cNvSpPr/>
          <p:nvPr/>
        </p:nvSpPr>
        <p:spPr>
          <a:xfrm>
            <a:off x="4693920" y="5463280"/>
            <a:ext cx="2499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#</a:t>
            </a:r>
            <a:r>
              <a:rPr lang="en-GB" sz="2800" b="1" dirty="0" err="1">
                <a:solidFill>
                  <a:schemeClr val="bg1"/>
                </a:solidFill>
              </a:rPr>
              <a:t>AzureSkane</a:t>
            </a:r>
            <a:endParaRPr lang="en-GB" sz="2800" b="1" dirty="0">
              <a:solidFill>
                <a:schemeClr val="bg1"/>
              </a:solidFill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#</a:t>
            </a:r>
            <a:r>
              <a:rPr lang="en-GB" sz="2800" b="1" dirty="0" err="1">
                <a:solidFill>
                  <a:schemeClr val="bg1"/>
                </a:solidFill>
              </a:rPr>
              <a:t>GlobalAINight</a:t>
            </a:r>
            <a:endParaRPr lang="sv-SE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076835-B947-45E0-B932-A349C16F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Meetup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9AC229E-E771-4D15-8492-6C588229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39558" cy="3718034"/>
          </a:xfrm>
          <a:prstGeom prst="rect">
            <a:avLst/>
          </a:prstGeom>
        </p:spPr>
      </p:pic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DEA201EA-0DCE-4B87-944C-4C247C657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071" y="1690688"/>
            <a:ext cx="5861364" cy="12041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v-SE" sz="2200" dirty="0"/>
              <a:t>Register at </a:t>
            </a:r>
          </a:p>
          <a:p>
            <a:pPr marL="0" indent="0">
              <a:buNone/>
            </a:pPr>
            <a:r>
              <a:rPr lang="sv-SE" sz="2200" b="1" dirty="0">
                <a:solidFill>
                  <a:srgbClr val="0070C0"/>
                </a:solidFill>
              </a:rPr>
              <a:t>https://www.meetup.com/Skane-Azure-User-Group</a:t>
            </a:r>
            <a:r>
              <a:rPr lang="sv-SE" sz="2200" dirty="0">
                <a:solidFill>
                  <a:srgbClr val="FFFF00"/>
                </a:solidFill>
              </a:rPr>
              <a:t> </a:t>
            </a:r>
          </a:p>
          <a:p>
            <a:pPr marL="0" indent="0">
              <a:buNone/>
            </a:pPr>
            <a:r>
              <a:rPr lang="sv-SE" sz="2200" dirty="0"/>
              <a:t>to </a:t>
            </a:r>
            <a:r>
              <a:rPr lang="sv-SE" sz="2200" dirty="0" err="1"/>
              <a:t>receive</a:t>
            </a:r>
            <a:r>
              <a:rPr lang="sv-SE" sz="2200" dirty="0"/>
              <a:t> invitations and presentation material.</a:t>
            </a:r>
          </a:p>
        </p:txBody>
      </p:sp>
    </p:spTree>
    <p:extLst>
      <p:ext uri="{BB962C8B-B14F-4D97-AF65-F5344CB8AC3E}">
        <p14:creationId xmlns:p14="http://schemas.microsoft.com/office/powerpoint/2010/main" val="177606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Today’s</a:t>
            </a:r>
            <a:r>
              <a:rPr lang="sv-SE" dirty="0"/>
              <a:t> agenda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838200" y="1630316"/>
            <a:ext cx="10515600" cy="466344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17:15 – 17:30 Meet &amp; Greet</a:t>
            </a:r>
            <a:br>
              <a:rPr lang="en-US" sz="3200" dirty="0"/>
            </a:br>
            <a:r>
              <a:rPr lang="en-US" sz="3200" dirty="0"/>
              <a:t>17:30 – 17:45 Global AI Keynote</a:t>
            </a:r>
            <a:br>
              <a:rPr lang="en-US" sz="3200" dirty="0"/>
            </a:br>
            <a:r>
              <a:rPr lang="en-US" sz="3200" dirty="0"/>
              <a:t>17:45 – 18:30 Ashok - Making your ML / AI production ready</a:t>
            </a:r>
            <a:br>
              <a:rPr lang="en-US" sz="3200" dirty="0"/>
            </a:br>
            <a:r>
              <a:rPr lang="en-US" sz="3200" dirty="0"/>
              <a:t>18:30 – 18:50 Break &amp; Pizza</a:t>
            </a:r>
            <a:br>
              <a:rPr lang="en-US" sz="3200" dirty="0"/>
            </a:br>
            <a:r>
              <a:rPr lang="en-US" sz="3200" dirty="0"/>
              <a:t>18:50 – 19:35 Mattias - Why AI/ML projects are different</a:t>
            </a:r>
            <a:br>
              <a:rPr lang="en-US" sz="3200" dirty="0"/>
            </a:br>
            <a:r>
              <a:rPr lang="en-US" sz="3200" dirty="0"/>
              <a:t>19:35 – 19:45 Handouts, Lab intro and wrap up</a:t>
            </a:r>
            <a:endParaRPr lang="en-GB" sz="3200" dirty="0"/>
          </a:p>
          <a:p>
            <a:pPr marL="0" indent="0">
              <a:buNone/>
            </a:pPr>
            <a:endParaRPr lang="sv-SE" sz="2400" dirty="0"/>
          </a:p>
        </p:txBody>
      </p:sp>
      <p:pic>
        <p:nvPicPr>
          <p:cNvPr id="7" name="Bildobjekt 2">
            <a:extLst>
              <a:ext uri="{FF2B5EF4-FFF2-40B4-BE49-F238E27FC236}">
                <a16:creationId xmlns:a16="http://schemas.microsoft.com/office/drawing/2014/main" id="{A2FF66E8-18A9-4B0F-BFF1-83B17F08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86" y="365760"/>
            <a:ext cx="2192436" cy="9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0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EAE0CCF9-7AE4-4246-89D2-DF58508A499D}"/>
              </a:ext>
            </a:extLst>
          </p:cNvPr>
          <p:cNvSpPr txBox="1"/>
          <p:nvPr/>
        </p:nvSpPr>
        <p:spPr>
          <a:xfrm>
            <a:off x="2589178" y="1497265"/>
            <a:ext cx="7013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r>
              <a:rPr lang="sv-SE" sz="2400" dirty="0"/>
              <a:t>Johan Åhlén				Michael Jonsson</a:t>
            </a:r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r>
              <a:rPr lang="sv-SE" sz="2400" dirty="0"/>
              <a:t>Magnus Mårtensson			Robin Carlsson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04C927D-AD23-4B28-B5E0-84E5CF12A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43" y="1901758"/>
            <a:ext cx="1391056" cy="139105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5F764B19-F8C1-4E3F-9488-A76F7C75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887" y="4134463"/>
            <a:ext cx="1391056" cy="139105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C29C7CF4-19CE-4822-A481-B41DD638E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887" y="1901758"/>
            <a:ext cx="1391056" cy="1391056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4FB03B1-D3D7-422E-AC3D-0ABE5F32C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743" y="4076304"/>
            <a:ext cx="1391056" cy="1391056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9E47A7D4-4F58-4DC0-BC70-A6BDAE22EF42}"/>
              </a:ext>
            </a:extLst>
          </p:cNvPr>
          <p:cNvSpPr txBox="1"/>
          <p:nvPr/>
        </p:nvSpPr>
        <p:spPr>
          <a:xfrm>
            <a:off x="963039" y="801415"/>
            <a:ext cx="7827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b="1" dirty="0"/>
              <a:t>Skåne Azure </a:t>
            </a:r>
            <a:r>
              <a:rPr lang="sv-SE" sz="4000" b="1" dirty="0" err="1"/>
              <a:t>User</a:t>
            </a:r>
            <a:r>
              <a:rPr lang="sv-SE" sz="4000" b="1" dirty="0"/>
              <a:t> Group </a:t>
            </a:r>
            <a:r>
              <a:rPr lang="sv-SE" sz="4000" b="1" dirty="0" err="1"/>
              <a:t>organizers</a:t>
            </a:r>
            <a:endParaRPr lang="sv-SE" sz="4000" b="1" dirty="0"/>
          </a:p>
        </p:txBody>
      </p:sp>
      <p:pic>
        <p:nvPicPr>
          <p:cNvPr id="11" name="Bildobjekt 2">
            <a:extLst>
              <a:ext uri="{FF2B5EF4-FFF2-40B4-BE49-F238E27FC236}">
                <a16:creationId xmlns:a16="http://schemas.microsoft.com/office/drawing/2014/main" id="{B3DA2F2F-AED4-42FB-B384-340A5F4ED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486" y="365760"/>
            <a:ext cx="2192436" cy="9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2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ediaevolutioncity.se/wp-content/uploads/2012/11/FooCafe_logo_650x3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05000"/>
            <a:ext cx="6191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 BIG </a:t>
            </a:r>
            <a:r>
              <a:rPr lang="sv-SE" dirty="0" err="1"/>
              <a:t>thank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to </a:t>
            </a:r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host</a:t>
            </a:r>
            <a:r>
              <a:rPr lang="sv-S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6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2D7B9E0-9A7F-43C4-9E31-0CBC77CE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Save the date!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97ED4EA-625A-4552-8F1B-2A3647E3D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24519"/>
                </a:solidFill>
                <a:latin typeface="+mn-lt"/>
                <a:ea typeface="+mn-ea"/>
                <a:cs typeface="+mn-cs"/>
              </a:rPr>
              <a:t>14 December, 2019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FB3250D-63A5-46EB-915D-0D3C63F9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24" y="2509911"/>
            <a:ext cx="898345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BDB4764D-D441-4248-BE4E-8F38BF1E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39" y="769581"/>
            <a:ext cx="5134322" cy="2659419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3E995E2-1732-47BD-853B-2B299DD01EC5}"/>
              </a:ext>
            </a:extLst>
          </p:cNvPr>
          <p:cNvSpPr txBox="1"/>
          <p:nvPr/>
        </p:nvSpPr>
        <p:spPr>
          <a:xfrm>
            <a:off x="4602805" y="3513904"/>
            <a:ext cx="2986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dirty="0" err="1">
                <a:solidFill>
                  <a:schemeClr val="bg1"/>
                </a:solidFill>
              </a:rPr>
              <a:t>Let’s</a:t>
            </a:r>
            <a:r>
              <a:rPr lang="sv-SE" sz="5400" dirty="0">
                <a:solidFill>
                  <a:schemeClr val="bg1"/>
                </a:solidFill>
              </a:rPr>
              <a:t> go!</a:t>
            </a:r>
          </a:p>
        </p:txBody>
      </p:sp>
    </p:spTree>
    <p:extLst>
      <p:ext uri="{BB962C8B-B14F-4D97-AF65-F5344CB8AC3E}">
        <p14:creationId xmlns:p14="http://schemas.microsoft.com/office/powerpoint/2010/main" val="296735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 txBox="1">
            <a:spLocks/>
          </p:cNvSpPr>
          <p:nvPr/>
        </p:nvSpPr>
        <p:spPr>
          <a:xfrm>
            <a:off x="519111" y="976497"/>
            <a:ext cx="9074067" cy="398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Social media:</a:t>
            </a:r>
            <a:endParaRPr lang="en-US" sz="4000" b="1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259556" y="127346"/>
            <a:ext cx="11672888" cy="11734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i="1" dirty="0"/>
              <a:t>Survey: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https://www.surveymonkey.com/r/7TSKYGP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C886A-D2AB-4DE7-B8D5-9873C197B270}"/>
              </a:ext>
            </a:extLst>
          </p:cNvPr>
          <p:cNvSpPr/>
          <p:nvPr/>
        </p:nvSpPr>
        <p:spPr>
          <a:xfrm>
            <a:off x="519111" y="2835211"/>
            <a:ext cx="2499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#</a:t>
            </a:r>
            <a:r>
              <a:rPr lang="en-GB" sz="2800" b="1" dirty="0" err="1"/>
              <a:t>AzureSkane</a:t>
            </a:r>
            <a:endParaRPr lang="en-GB" sz="2800" b="1" dirty="0"/>
          </a:p>
          <a:p>
            <a:pPr algn="ctr"/>
            <a:r>
              <a:rPr lang="en-GB" sz="2800" b="1" dirty="0"/>
              <a:t>#</a:t>
            </a:r>
            <a:r>
              <a:rPr lang="en-GB" sz="2800" b="1" dirty="0" err="1"/>
              <a:t>GlobalAINight</a:t>
            </a:r>
            <a:endParaRPr lang="sv-SE" sz="2800" b="1" dirty="0"/>
          </a:p>
        </p:txBody>
      </p:sp>
      <p:pic>
        <p:nvPicPr>
          <p:cNvPr id="6" name="Picture 5" descr="A picture containing text, piece, crossword puzzle&#10;&#10;Description automatically generated">
            <a:extLst>
              <a:ext uri="{FF2B5EF4-FFF2-40B4-BE49-F238E27FC236}">
                <a16:creationId xmlns:a16="http://schemas.microsoft.com/office/drawing/2014/main" id="{133AEE03-CB50-46C9-92A2-57B416819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46" y="1402080"/>
            <a:ext cx="5455920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4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2FA5-2F85-412D-826E-A6168ECC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/>
              <a:t>All stuff in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link</a:t>
            </a:r>
            <a:r>
              <a:rPr lang="sv-SE" b="1" dirty="0"/>
              <a:t>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061B6-4F36-496B-9CEE-556B7C20B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896" y="1253331"/>
            <a:ext cx="10515600" cy="435133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https://www.theurlist.com/azureskaneglobalainight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E16F594-57BF-4391-867F-F2EFA5465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71" y="1691322"/>
            <a:ext cx="4608258" cy="46082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A155E6-96AE-474E-925D-7C4B40CB5BE7}"/>
              </a:ext>
            </a:extLst>
          </p:cNvPr>
          <p:cNvSpPr/>
          <p:nvPr/>
        </p:nvSpPr>
        <p:spPr>
          <a:xfrm>
            <a:off x="150551" y="6109467"/>
            <a:ext cx="6089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Except - </a:t>
            </a:r>
            <a:r>
              <a:rPr lang="en-US" sz="2800" b="1" i="1" dirty="0">
                <a:highlight>
                  <a:srgbClr val="FFFF00"/>
                </a:highlight>
              </a:rPr>
              <a:t>https://globalai.community/</a:t>
            </a:r>
          </a:p>
        </p:txBody>
      </p:sp>
    </p:spTree>
    <p:extLst>
      <p:ext uri="{BB962C8B-B14F-4D97-AF65-F5344CB8AC3E}">
        <p14:creationId xmlns:p14="http://schemas.microsoft.com/office/powerpoint/2010/main" val="269177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16DE-13C4-4068-89CB-77F3EC6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53" y="65466"/>
            <a:ext cx="10515600" cy="812124"/>
          </a:xfrm>
        </p:spPr>
        <p:txBody>
          <a:bodyPr/>
          <a:lstStyle/>
          <a:p>
            <a:pPr algn="ctr"/>
            <a:r>
              <a:rPr lang="sv-SE" b="1" dirty="0"/>
              <a:t>Azure </a:t>
            </a:r>
            <a:r>
              <a:rPr lang="sv-SE" b="1" dirty="0" err="1"/>
              <a:t>Passes</a:t>
            </a:r>
            <a:r>
              <a:rPr lang="sv-SE" b="1" dirty="0"/>
              <a:t> for the </a:t>
            </a:r>
            <a:r>
              <a:rPr lang="sv-SE" b="1" dirty="0" err="1"/>
              <a:t>Labs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A6FCF-44BF-4C35-A54F-35C4F8164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2" y="850660"/>
            <a:ext cx="11192947" cy="5941874"/>
          </a:xfrm>
        </p:spPr>
        <p:txBody>
          <a:bodyPr>
            <a:normAutofit fontScale="55000" lnSpcReduction="20000"/>
          </a:bodyPr>
          <a:lstStyle/>
          <a:p>
            <a:r>
              <a:rPr lang="en-US" sz="3300" b="1" dirty="0"/>
              <a:t>Attendees can redeem the codes at: </a:t>
            </a:r>
            <a:r>
              <a:rPr lang="en-US" sz="5100" b="1" dirty="0">
                <a:hlinkClick r:id="rId2"/>
              </a:rPr>
              <a:t>https://www.microsoftazurepass.com/</a:t>
            </a:r>
            <a:r>
              <a:rPr lang="en-US" sz="5100" b="1" dirty="0"/>
              <a:t>. </a:t>
            </a:r>
            <a:endParaRPr lang="en-US" sz="3300" b="1" dirty="0"/>
          </a:p>
          <a:p>
            <a:r>
              <a:rPr lang="en-US" sz="3300" b="1" dirty="0"/>
              <a:t>Unlike the regular free trial, you do not need to enter a credit card to use an Azure pass. </a:t>
            </a:r>
          </a:p>
          <a:p>
            <a:r>
              <a:rPr lang="en-US" sz="3300" b="1" dirty="0">
                <a:highlight>
                  <a:srgbClr val="00FF00"/>
                </a:highlight>
              </a:rPr>
              <a:t>The passes will activate on September 4th and remain active for 7 days.</a:t>
            </a:r>
          </a:p>
          <a:p>
            <a:endParaRPr lang="en-US" dirty="0"/>
          </a:p>
          <a:p>
            <a:r>
              <a:rPr lang="da-DK" sz="3300" b="1" i="1" dirty="0">
                <a:solidFill>
                  <a:schemeClr val="accent2">
                    <a:lumMod val="75000"/>
                  </a:schemeClr>
                </a:solidFill>
              </a:rPr>
              <a:t>Materials for all sessions can be found here: </a:t>
            </a:r>
            <a:r>
              <a:rPr lang="da-DK" sz="3300" b="1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https://github.com/GlobalAICommunity/GlobalAINight-September-2019</a:t>
            </a:r>
            <a:r>
              <a:rPr lang="da-DK" sz="3300" b="1" i="1" dirty="0"/>
              <a:t> )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da-DK" b="1" dirty="0"/>
              <a:t>Beginner Track: Creating applications that can see, hear, speak or understand - using Microsoft Cognitive Services </a:t>
            </a:r>
          </a:p>
          <a:p>
            <a:pPr marL="514350" indent="-514350" fontAlgn="ctr">
              <a:buFont typeface="+mj-lt"/>
              <a:buAutoNum type="arabicPeriod"/>
            </a:pPr>
            <a:endParaRPr lang="da-DK" b="1" dirty="0"/>
          </a:p>
          <a:p>
            <a:pPr marL="514350" indent="-514350" fontAlgn="ctr">
              <a:buFont typeface="+mj-lt"/>
              <a:buAutoNum type="arabicPeriod"/>
            </a:pPr>
            <a:r>
              <a:rPr lang="da-DK" b="1" dirty="0"/>
              <a:t>Beginner Track: Is that wine good or bad? A beginner tutorial on how to build a binary classification machine learning model with no code using Azure Machine Learning Visual Interface </a:t>
            </a:r>
          </a:p>
          <a:p>
            <a:pPr marL="514350" indent="-514350" fontAlgn="ctr">
              <a:buFont typeface="+mj-lt"/>
              <a:buAutoNum type="arabicPeriod"/>
            </a:pPr>
            <a:endParaRPr lang="da-DK" dirty="0"/>
          </a:p>
          <a:p>
            <a:pPr marL="514350" indent="-514350" fontAlgn="ctr">
              <a:buFont typeface="+mj-lt"/>
              <a:buAutoNum type="arabicPeriod"/>
            </a:pPr>
            <a:r>
              <a:rPr lang="da-DK" b="1" dirty="0"/>
              <a:t>Intermediate Track: Learn how to train high accuracy machine learning models using automated machine learning  </a:t>
            </a:r>
          </a:p>
          <a:p>
            <a:pPr marL="514350" indent="-514350" fontAlgn="ctr">
              <a:buFont typeface="+mj-lt"/>
              <a:buAutoNum type="arabicPeriod"/>
            </a:pPr>
            <a:endParaRPr lang="da-DK" b="1" dirty="0"/>
          </a:p>
          <a:p>
            <a:pPr marL="514350" indent="-514350" fontAlgn="ctr">
              <a:buFont typeface="+mj-lt"/>
              <a:buAutoNum type="arabicPeriod"/>
            </a:pPr>
            <a:r>
              <a:rPr lang="da-DK" b="1" dirty="0"/>
              <a:t>Intermediate Track: Crash course on building and accelerating deep learning solutions </a:t>
            </a:r>
          </a:p>
          <a:p>
            <a:endParaRPr lang="da-DK" b="1" dirty="0"/>
          </a:p>
          <a:p>
            <a:r>
              <a:rPr lang="da-DK" b="1" dirty="0"/>
              <a:t>Bonus content</a:t>
            </a:r>
            <a:endParaRPr lang="da-DK" dirty="0"/>
          </a:p>
          <a:p>
            <a:r>
              <a:rPr lang="da-DK" i="1" dirty="0"/>
              <a:t>We have also added some fantastic content on </a:t>
            </a:r>
            <a:r>
              <a:rPr lang="da-DK" b="1" i="1" dirty="0">
                <a:highlight>
                  <a:srgbClr val="00FF00"/>
                </a:highlight>
              </a:rPr>
              <a:t>ML.NET </a:t>
            </a:r>
            <a:r>
              <a:rPr lang="da-DK" i="1" dirty="0"/>
              <a:t>provided by Mark Tabladillo, Cloud Solution Architect, Microsoft. Mark has these sessions already recorded and avalibale on YouTube, links are available within the GitHub repo above.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41873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3_Office Theme">
  <a:themeElements>
    <a:clrScheme name="Azure Dev">
      <a:dk1>
        <a:srgbClr val="007EBA"/>
      </a:dk1>
      <a:lt1>
        <a:srgbClr val="FFFFFF"/>
      </a:lt1>
      <a:dk2>
        <a:srgbClr val="44546A"/>
      </a:dk2>
      <a:lt2>
        <a:srgbClr val="E3E4E3"/>
      </a:lt2>
      <a:accent1>
        <a:srgbClr val="4C4D4C"/>
      </a:accent1>
      <a:accent2>
        <a:srgbClr val="00A3D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175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 2</vt:lpstr>
      <vt:lpstr>HDOfficeLightV0</vt:lpstr>
      <vt:lpstr>1_HDOfficeLightV0</vt:lpstr>
      <vt:lpstr>Office Theme</vt:lpstr>
      <vt:lpstr>3_Office Theme</vt:lpstr>
      <vt:lpstr>PowerPoint Presentation</vt:lpstr>
      <vt:lpstr>Today’s agenda</vt:lpstr>
      <vt:lpstr>PowerPoint Presentation</vt:lpstr>
      <vt:lpstr>A BIG thank you to our host!</vt:lpstr>
      <vt:lpstr>Save the date!</vt:lpstr>
      <vt:lpstr>PowerPoint Presentation</vt:lpstr>
      <vt:lpstr>PowerPoint Presentation</vt:lpstr>
      <vt:lpstr>All stuff in one link!</vt:lpstr>
      <vt:lpstr>Azure Passes for the Labs</vt:lpstr>
      <vt:lpstr>Meetup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Jonsson</dc:creator>
  <cp:lastModifiedBy>Michael Jonsson</cp:lastModifiedBy>
  <cp:revision>8</cp:revision>
  <dcterms:created xsi:type="dcterms:W3CDTF">2019-09-04T22:43:42Z</dcterms:created>
  <dcterms:modified xsi:type="dcterms:W3CDTF">2019-09-06T09:41:24Z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michael.jonsson@avanade.com</vt:lpwstr>
  </property>
  <property fmtid="{D5CDD505-2E9C-101B-9397-08002B2CF9AE}" pid="5" name="MSIP_Label_236020b0-6d69-48c1-9bb5-c586c1062b70_SetDate">
    <vt:lpwstr>2019-09-04T22:44:53.4109725Z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42946db7-066c-4b87-b829-13a6f7323eaf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Owner">
    <vt:lpwstr>michael.jonsson@avanade.com</vt:lpwstr>
  </property>
  <property fmtid="{D5CDD505-2E9C-101B-9397-08002B2CF9AE}" pid="13" name="MSIP_Label_5fae8262-b78e-4366-8929-a5d6aac95320_SetDate">
    <vt:lpwstr>2019-09-04T22:44:53.4109725Z</vt:lpwstr>
  </property>
  <property fmtid="{D5CDD505-2E9C-101B-9397-08002B2CF9AE}" pid="14" name="MSIP_Label_5fae8262-b78e-4366-8929-a5d6aac95320_Name">
    <vt:lpwstr>Recipients Have Full Control</vt:lpwstr>
  </property>
  <property fmtid="{D5CDD505-2E9C-101B-9397-08002B2CF9AE}" pid="15" name="MSIP_Label_5fae8262-b78e-4366-8929-a5d6aac95320_Application">
    <vt:lpwstr>Microsoft Azure Information Protection</vt:lpwstr>
  </property>
  <property fmtid="{D5CDD505-2E9C-101B-9397-08002B2CF9AE}" pid="16" name="MSIP_Label_5fae8262-b78e-4366-8929-a5d6aac95320_ActionId">
    <vt:lpwstr>42946db7-066c-4b87-b829-13a6f7323eaf</vt:lpwstr>
  </property>
  <property fmtid="{D5CDD505-2E9C-101B-9397-08002B2CF9AE}" pid="17" name="MSIP_Label_5fae8262-b78e-4366-8929-a5d6aac95320_Parent">
    <vt:lpwstr>236020b0-6d69-48c1-9bb5-c586c1062b70</vt:lpwstr>
  </property>
  <property fmtid="{D5CDD505-2E9C-101B-9397-08002B2CF9AE}" pid="18" name="MSIP_Label_5fae8262-b78e-4366-8929-a5d6aac95320_Extended_MSFT_Method">
    <vt:lpwstr>Automatic</vt:lpwstr>
  </property>
  <property fmtid="{D5CDD505-2E9C-101B-9397-08002B2CF9AE}" pid="19" name="Sensitivity">
    <vt:lpwstr>Confidential Recipients Have Full Control</vt:lpwstr>
  </property>
</Properties>
</file>